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EAEAEA"/>
    <a:srgbClr val="FF0000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4" autoAdjust="0"/>
    <p:restoredTop sz="93667" autoAdjust="0"/>
  </p:normalViewPr>
  <p:slideViewPr>
    <p:cSldViewPr>
      <p:cViewPr>
        <p:scale>
          <a:sx n="50" d="100"/>
          <a:sy n="50" d="100"/>
        </p:scale>
        <p:origin x="-7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022A03-F945-41C7-8B0E-58646CE78F0F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4A07F5-12C1-450E-A44A-B61C71AD9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3624AED-7BEB-4935-A43E-A8A3CB5D6628}" type="slidenum">
              <a:rPr lang="en-GB" sz="1200">
                <a:latin typeface="+mn-lt"/>
              </a:rPr>
              <a:pPr algn="r">
                <a:defRPr/>
              </a:pPr>
              <a:t>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30B99E-20F7-4FF1-9168-AAAE9C122EB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58CA6F-E033-4EFE-8B98-23E20388A34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E29754-CB45-469B-9956-38837D00663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17FEB-B84D-4388-9EA4-078E1EBD9571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DCBBE-50E8-4269-B83E-0BE7B327A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0DC2F-F8F5-48D6-9322-A89C0EF8A7D5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4FBFA-B96B-4054-87EC-4F6FC4B64C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E14FA-89D0-475E-81E3-2BFB69032362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696A0-45D4-4B66-8B1A-9E1C14BEF1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B1D8F-EC63-4AA7-9EB1-77B7F015C132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7B93D-0ABA-4489-BEAC-F5B3E65FAD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51D00-2748-4F38-B6EB-D4B0ACA4288A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DEE46-66F5-491D-A797-626590D71B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A3B9E-9779-424C-8CB7-B158E7E5C726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BEEB-E1E5-4BD5-9E44-7564CDA364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9AD71-AA5E-4D55-A0CE-7999DAF37036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01EBA-8E0D-47F2-AD5D-151202CC4A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261E-07CE-46C7-BA5C-DE47B13AE7C7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36231-1EA6-4AC0-BF6B-57955CE399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2A0C2-CC43-4A3D-B69E-C05DCFDD2A07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2C36C-2FF2-4585-A69A-4DA6D5D76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FD537-0931-45F2-AEBE-97F26159B93F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9082-A621-4E3F-BBED-864264505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0DA88-7D59-4A38-8BCA-4E8B92927FE3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879B2-1AF4-4A7E-86CC-78EECC454E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B241458-BB78-4BD1-B98C-F65DE805906E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92665E-F4F8-4210-8124-3B13EE272C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3" descr="Afon teifi  river teif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1050" y="0"/>
            <a:ext cx="518477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755650" y="5229225"/>
            <a:ext cx="7200900" cy="1412875"/>
          </a:xfrm>
          <a:prstGeom prst="rect">
            <a:avLst/>
          </a:prstGeom>
          <a:solidFill>
            <a:srgbClr val="AC9B92"/>
          </a:solidFill>
          <a:ln w="9525">
            <a:solidFill>
              <a:srgbClr val="AC9B9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4000">
                <a:latin typeface="Century Gothic" pitchFamily="34" charset="0"/>
              </a:rPr>
              <a:t>Workers and the workhouse during Victorian Times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827088" y="188913"/>
            <a:ext cx="74898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A series of interactive lessons and instructions for teachers to create a art project:</a:t>
            </a:r>
          </a:p>
          <a:p>
            <a:pPr algn="ctr"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 Years 5 a 6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500313" y="1000125"/>
            <a:ext cx="4286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0" b="1" i="1">
                <a:solidFill>
                  <a:srgbClr val="EAEAEA"/>
                </a:solidFill>
                <a:latin typeface="Bradley Hand ITC" pitchFamily="66" charset="0"/>
              </a:rPr>
              <a:t>Lesson 2</a:t>
            </a:r>
          </a:p>
        </p:txBody>
      </p:sp>
      <p:sp>
        <p:nvSpPr>
          <p:cNvPr id="12" name="Round Diagonal Corner Rectangle 11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42" name="TextBox 1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940425" y="0"/>
            <a:ext cx="320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571500" y="142875"/>
            <a:ext cx="77724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600" b="1" u="sng">
                <a:latin typeface="Century Gothic" pitchFamily="34" charset="0"/>
              </a:rPr>
              <a:t>Create a mind map or a series of quick sketches.</a:t>
            </a:r>
          </a:p>
        </p:txBody>
      </p:sp>
      <p:sp>
        <p:nvSpPr>
          <p:cNvPr id="16387" name="Text Box 25"/>
          <p:cNvSpPr txBox="1">
            <a:spLocks noChangeArrowheads="1"/>
          </p:cNvSpPr>
          <p:nvPr/>
        </p:nvSpPr>
        <p:spPr bwMode="auto">
          <a:xfrm>
            <a:off x="428625" y="1500188"/>
            <a:ext cx="8424863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Calibri" pitchFamily="34" charset="0"/>
              </a:rPr>
              <a:t>Task</a:t>
            </a:r>
            <a:r>
              <a:rPr lang="en-GB">
                <a:latin typeface="Calibri" pitchFamily="34" charset="0"/>
              </a:rPr>
              <a:t>: Experiment with different methods of recording ideas. Show your thought processes when looking at a theme within art. </a:t>
            </a:r>
          </a:p>
        </p:txBody>
      </p:sp>
      <p:sp>
        <p:nvSpPr>
          <p:cNvPr id="16388" name="Text Box 26"/>
          <p:cNvSpPr txBox="1">
            <a:spLocks noChangeArrowheads="1"/>
          </p:cNvSpPr>
          <p:nvPr/>
        </p:nvSpPr>
        <p:spPr bwMode="auto">
          <a:xfrm>
            <a:off x="1403350" y="4652963"/>
            <a:ext cx="6218238" cy="9255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Your teacher is looking for evidence of the information that you have researched and recorded about life in a Victorian workhouse by creating a mind map or a series of quick sketches.</a:t>
            </a:r>
          </a:p>
        </p:txBody>
      </p:sp>
      <p:sp>
        <p:nvSpPr>
          <p:cNvPr id="22" name="Round Diagonal Corner Rectangle 21">
            <a:hlinkClick r:id="" action="ppaction://hlinkshowjump?jump=previousslide"/>
          </p:cNvPr>
          <p:cNvSpPr/>
          <p:nvPr/>
        </p:nvSpPr>
        <p:spPr>
          <a:xfrm>
            <a:off x="0" y="6429375"/>
            <a:ext cx="2571750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0" name="TextBox 2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53188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16391" name="TextBox 14"/>
          <p:cNvSpPr txBox="1">
            <a:spLocks noChangeArrowheads="1"/>
          </p:cNvSpPr>
          <p:nvPr/>
        </p:nvSpPr>
        <p:spPr bwMode="auto">
          <a:xfrm>
            <a:off x="611188" y="2492375"/>
            <a:ext cx="7929562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alibri" pitchFamily="34" charset="0"/>
              </a:rPr>
              <a:t>When creating a </a:t>
            </a:r>
            <a:r>
              <a:rPr lang="en-GB" sz="2800">
                <a:solidFill>
                  <a:srgbClr val="FF0000"/>
                </a:solidFill>
                <a:latin typeface="Calibri" pitchFamily="34" charset="0"/>
              </a:rPr>
              <a:t>mind map</a:t>
            </a:r>
            <a:r>
              <a:rPr lang="en-GB" sz="2800">
                <a:latin typeface="Calibri" pitchFamily="34" charset="0"/>
              </a:rPr>
              <a:t> or a </a:t>
            </a:r>
            <a:r>
              <a:rPr lang="en-GB" sz="2800">
                <a:solidFill>
                  <a:srgbClr val="FF0000"/>
                </a:solidFill>
                <a:latin typeface="Calibri" pitchFamily="34" charset="0"/>
              </a:rPr>
              <a:t>series of quick sketches</a:t>
            </a:r>
            <a:r>
              <a:rPr lang="en-GB" sz="2800">
                <a:latin typeface="Calibri" pitchFamily="34" charset="0"/>
              </a:rPr>
              <a:t> you are creating a bank of ideas that gather all the information that you have learnt so far. You will also record your ideas in a visual way.</a:t>
            </a:r>
          </a:p>
          <a:p>
            <a:endParaRPr lang="en-GB">
              <a:latin typeface="Calibri" pitchFamily="34" charset="0"/>
            </a:endParaRPr>
          </a:p>
        </p:txBody>
      </p:sp>
      <p:sp>
        <p:nvSpPr>
          <p:cNvPr id="17" name="Round Diagonal Corner Rectangle 16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3" name="TextBox 1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3132138" y="2276475"/>
            <a:ext cx="2571750" cy="178593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Text Box 10"/>
          <p:cNvSpPr txBox="1">
            <a:spLocks noChangeArrowheads="1"/>
          </p:cNvSpPr>
          <p:nvPr/>
        </p:nvSpPr>
        <p:spPr bwMode="auto">
          <a:xfrm>
            <a:off x="6696075" y="0"/>
            <a:ext cx="2447925" cy="1155700"/>
          </a:xfrm>
          <a:prstGeom prst="rect">
            <a:avLst/>
          </a:prstGeom>
          <a:gradFill rotWithShape="1">
            <a:gsLst>
              <a:gs pos="0">
                <a:srgbClr val="AEFF5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u="sng">
                <a:latin typeface="Century Gothic" pitchFamily="34" charset="0"/>
              </a:rPr>
              <a:t>You will develop these skills: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Thinking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Sketching</a:t>
            </a:r>
            <a:endParaRPr lang="en-GB" sz="1400">
              <a:latin typeface="Times New Roman" pitchFamily="18" charset="0"/>
            </a:endParaRP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3563938" y="2708275"/>
            <a:ext cx="17859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 u="sng">
                <a:latin typeface="Calibri" pitchFamily="34" charset="0"/>
              </a:rPr>
              <a:t>Mind Map -</a:t>
            </a:r>
          </a:p>
          <a:p>
            <a:pPr algn="ctr"/>
            <a:r>
              <a:rPr lang="en-GB" sz="2000" b="1" u="sng">
                <a:latin typeface="Calibri" pitchFamily="34" charset="0"/>
              </a:rPr>
              <a:t>Victorian Workers</a:t>
            </a:r>
          </a:p>
        </p:txBody>
      </p:sp>
      <p:sp>
        <p:nvSpPr>
          <p:cNvPr id="6" name="Cloud 5"/>
          <p:cNvSpPr/>
          <p:nvPr/>
        </p:nvSpPr>
        <p:spPr>
          <a:xfrm>
            <a:off x="1763713" y="1052513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Cloud 6"/>
          <p:cNvSpPr/>
          <p:nvPr/>
        </p:nvSpPr>
        <p:spPr>
          <a:xfrm>
            <a:off x="3203575" y="4437063"/>
            <a:ext cx="2071688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Cloud 7"/>
          <p:cNvSpPr/>
          <p:nvPr/>
        </p:nvSpPr>
        <p:spPr>
          <a:xfrm>
            <a:off x="684213" y="2852738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Cloud 8"/>
          <p:cNvSpPr/>
          <p:nvPr/>
        </p:nvSpPr>
        <p:spPr>
          <a:xfrm>
            <a:off x="539750" y="4868863"/>
            <a:ext cx="2071688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Cloud 9"/>
          <p:cNvSpPr/>
          <p:nvPr/>
        </p:nvSpPr>
        <p:spPr>
          <a:xfrm>
            <a:off x="3995738" y="188913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Cloud 10"/>
          <p:cNvSpPr/>
          <p:nvPr/>
        </p:nvSpPr>
        <p:spPr>
          <a:xfrm>
            <a:off x="5580063" y="4508500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Cloud 11"/>
          <p:cNvSpPr/>
          <p:nvPr/>
        </p:nvSpPr>
        <p:spPr>
          <a:xfrm>
            <a:off x="7072313" y="2997200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Cloud 12"/>
          <p:cNvSpPr/>
          <p:nvPr/>
        </p:nvSpPr>
        <p:spPr>
          <a:xfrm>
            <a:off x="6500813" y="1357313"/>
            <a:ext cx="2071687" cy="15716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Cloud 13"/>
          <p:cNvSpPr/>
          <p:nvPr/>
        </p:nvSpPr>
        <p:spPr>
          <a:xfrm>
            <a:off x="0" y="1285875"/>
            <a:ext cx="1419225" cy="93821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" name="Cloud 15"/>
          <p:cNvSpPr/>
          <p:nvPr/>
        </p:nvSpPr>
        <p:spPr>
          <a:xfrm>
            <a:off x="357188" y="0"/>
            <a:ext cx="2571750" cy="92868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V="1">
            <a:off x="1964532" y="678656"/>
            <a:ext cx="57150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</p:cNvCxnSpPr>
          <p:nvPr/>
        </p:nvCxnSpPr>
        <p:spPr>
          <a:xfrm rot="10800000">
            <a:off x="1552575" y="29354463"/>
            <a:ext cx="50641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2"/>
          </p:cNvCxnSpPr>
          <p:nvPr/>
        </p:nvCxnSpPr>
        <p:spPr>
          <a:xfrm rot="10800000" flipV="1">
            <a:off x="2871788" y="39192200"/>
            <a:ext cx="722312" cy="179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2178844" y="3821907"/>
            <a:ext cx="1428750" cy="1357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1"/>
          </p:cNvCxnSpPr>
          <p:nvPr/>
        </p:nvCxnSpPr>
        <p:spPr>
          <a:xfrm rot="5400000">
            <a:off x="79357538" y="76365100"/>
            <a:ext cx="646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5036344" y="3679032"/>
            <a:ext cx="1143000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72125" y="3286125"/>
            <a:ext cx="1643063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80063" y="2420938"/>
            <a:ext cx="128587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4432301" y="1841500"/>
            <a:ext cx="114300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6" name="TextBox 38"/>
          <p:cNvSpPr txBox="1">
            <a:spLocks noChangeArrowheads="1"/>
          </p:cNvSpPr>
          <p:nvPr/>
        </p:nvSpPr>
        <p:spPr bwMode="auto">
          <a:xfrm>
            <a:off x="2124075" y="1412875"/>
            <a:ext cx="1500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Life in the workhouses.</a:t>
            </a:r>
          </a:p>
        </p:txBody>
      </p:sp>
      <p:sp>
        <p:nvSpPr>
          <p:cNvPr id="18457" name="TextBox 39"/>
          <p:cNvSpPr txBox="1">
            <a:spLocks noChangeArrowheads="1"/>
          </p:cNvSpPr>
          <p:nvPr/>
        </p:nvSpPr>
        <p:spPr bwMode="auto">
          <a:xfrm>
            <a:off x="142875" y="1428750"/>
            <a:ext cx="14287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alibri" pitchFamily="34" charset="0"/>
              </a:rPr>
              <a:t>Dark colour showing sadness and suffering.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6200000" flipV="1">
            <a:off x="3276600" y="2133600"/>
            <a:ext cx="357188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9" name="TextBox 43"/>
          <p:cNvSpPr txBox="1">
            <a:spLocks noChangeArrowheads="1"/>
          </p:cNvSpPr>
          <p:nvPr/>
        </p:nvSpPr>
        <p:spPr bwMode="auto">
          <a:xfrm>
            <a:off x="642938" y="142875"/>
            <a:ext cx="2357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alibri" pitchFamily="34" charset="0"/>
              </a:rPr>
              <a:t>Images bent forwards – pose showing frame of the worker.</a:t>
            </a:r>
          </a:p>
        </p:txBody>
      </p:sp>
      <p:sp>
        <p:nvSpPr>
          <p:cNvPr id="18460" name="TextBox 45"/>
          <p:cNvSpPr txBox="1">
            <a:spLocks noChangeArrowheads="1"/>
          </p:cNvSpPr>
          <p:nvPr/>
        </p:nvSpPr>
        <p:spPr bwMode="auto">
          <a:xfrm>
            <a:off x="1042988" y="2997200"/>
            <a:ext cx="1500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Mood of the artists work that I have studied.</a:t>
            </a:r>
          </a:p>
        </p:txBody>
      </p:sp>
      <p:sp>
        <p:nvSpPr>
          <p:cNvPr id="18461" name="TextBox 46"/>
          <p:cNvSpPr txBox="1">
            <a:spLocks noChangeArrowheads="1"/>
          </p:cNvSpPr>
          <p:nvPr/>
        </p:nvSpPr>
        <p:spPr bwMode="auto">
          <a:xfrm>
            <a:off x="4140200" y="476250"/>
            <a:ext cx="18573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Colours and tones used by the artist that I have studied.</a:t>
            </a:r>
          </a:p>
        </p:txBody>
      </p:sp>
      <p:sp>
        <p:nvSpPr>
          <p:cNvPr id="18462" name="TextBox 48"/>
          <p:cNvSpPr txBox="1">
            <a:spLocks noChangeArrowheads="1"/>
          </p:cNvSpPr>
          <p:nvPr/>
        </p:nvSpPr>
        <p:spPr bwMode="auto">
          <a:xfrm>
            <a:off x="2286000" y="6072188"/>
            <a:ext cx="6643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Here are some ideas that you could include in your mind map.</a:t>
            </a:r>
          </a:p>
        </p:txBody>
      </p:sp>
      <p:sp>
        <p:nvSpPr>
          <p:cNvPr id="52" name="Round Diagonal Corner Rectangle 51">
            <a:hlinkClick r:id="" action="ppaction://hlinkshowjump?jump=previousslide"/>
          </p:cNvPr>
          <p:cNvSpPr/>
          <p:nvPr/>
        </p:nvSpPr>
        <p:spPr>
          <a:xfrm>
            <a:off x="0" y="6429375"/>
            <a:ext cx="2571750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64" name="TextBox 5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54" name="Round Diagonal Corner Rectangle 53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66" name="TextBox 5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1"/>
          <p:cNvSpPr txBox="1">
            <a:spLocks noChangeArrowheads="1"/>
          </p:cNvSpPr>
          <p:nvPr/>
        </p:nvSpPr>
        <p:spPr bwMode="auto">
          <a:xfrm>
            <a:off x="6335713" y="0"/>
            <a:ext cx="2808287" cy="1581150"/>
          </a:xfrm>
          <a:prstGeom prst="rect">
            <a:avLst/>
          </a:prstGeom>
          <a:gradFill rotWithShape="1">
            <a:gsLst>
              <a:gs pos="0">
                <a:srgbClr val="FF8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u="sng">
                <a:latin typeface="Century Gothic" pitchFamily="34" charset="0"/>
              </a:rPr>
              <a:t>Mediums that you could use: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Sketching books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Felt pens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Soft sketching pencils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400">
                <a:latin typeface="Century Gothic" pitchFamily="34" charset="0"/>
              </a:rPr>
              <a:t>Crayons or charcoal.</a:t>
            </a:r>
          </a:p>
        </p:txBody>
      </p:sp>
      <p:sp>
        <p:nvSpPr>
          <p:cNvPr id="4" name="Round Diagonal Corner Rectangle 3">
            <a:hlinkClick r:id="" action="ppaction://hlinkshowjump?jump=previousslide"/>
          </p:cNvPr>
          <p:cNvSpPr/>
          <p:nvPr/>
        </p:nvSpPr>
        <p:spPr>
          <a:xfrm>
            <a:off x="0" y="6429375"/>
            <a:ext cx="2571750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2786058"/>
            <a:ext cx="4945130" cy="37091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35" y="1111236"/>
            <a:ext cx="4666855" cy="3500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0486" name="Rectangle 2"/>
          <p:cNvSpPr txBox="1">
            <a:spLocks noChangeArrowheads="1"/>
          </p:cNvSpPr>
          <p:nvPr/>
        </p:nvSpPr>
        <p:spPr bwMode="auto">
          <a:xfrm>
            <a:off x="571500" y="142875"/>
            <a:ext cx="48577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 b="1" u="sng">
                <a:latin typeface="Century Gothic" pitchFamily="34" charset="0"/>
              </a:rPr>
              <a:t>Examples of quick sketches.</a:t>
            </a:r>
          </a:p>
        </p:txBody>
      </p:sp>
      <p:sp>
        <p:nvSpPr>
          <p:cNvPr id="20487" name="TextBox 5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0CDD7E-0816-4CF0-8BCF-86F2F7BCD925}"/>
</file>

<file path=customXml/itemProps2.xml><?xml version="1.0" encoding="utf-8"?>
<ds:datastoreItem xmlns:ds="http://schemas.openxmlformats.org/officeDocument/2006/customXml" ds:itemID="{425D6910-A7A2-4183-998F-5D1070D5D408}"/>
</file>

<file path=customXml/itemProps3.xml><?xml version="1.0" encoding="utf-8"?>
<ds:datastoreItem xmlns:ds="http://schemas.openxmlformats.org/officeDocument/2006/customXml" ds:itemID="{3C03D3B4-B228-4BC0-A062-D160A43AAE2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231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Bradley Hand ITC</vt:lpstr>
      <vt:lpstr>Times New Roman</vt:lpstr>
      <vt:lpstr>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Morwenna</dc:creator>
  <cp:lastModifiedBy>scullh</cp:lastModifiedBy>
  <cp:revision>18</cp:revision>
  <dcterms:created xsi:type="dcterms:W3CDTF">2010-01-10T17:15:01Z</dcterms:created>
  <dcterms:modified xsi:type="dcterms:W3CDTF">2010-04-22T12:27:08Z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